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7"/>
  </p:notesMasterIdLst>
  <p:sldIdLst>
    <p:sldId id="182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3A79"/>
    <a:srgbClr val="063A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292623-0C9D-7F87-666B-7999CAAB1742}" v="3" dt="2025-11-19T18:57:20.2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0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 Minelli" userId="S::mminelli@affirma.com::8aabbc37-ad6b-4f0e-b68e-6b3b4d01d997" providerId="AD" clId="Web-{1280E70C-6088-FC1F-2B5A-1DDFCC9A6F42}"/>
    <pc:docChg chg="modSld">
      <pc:chgData name="Matt Minelli" userId="S::mminelli@affirma.com::8aabbc37-ad6b-4f0e-b68e-6b3b4d01d997" providerId="AD" clId="Web-{1280E70C-6088-FC1F-2B5A-1DDFCC9A6F42}" dt="2025-10-22T22:20:21.080" v="20" actId="20577"/>
      <pc:docMkLst>
        <pc:docMk/>
      </pc:docMkLst>
      <pc:sldChg chg="modSp">
        <pc:chgData name="Matt Minelli" userId="S::mminelli@affirma.com::8aabbc37-ad6b-4f0e-b68e-6b3b4d01d997" providerId="AD" clId="Web-{1280E70C-6088-FC1F-2B5A-1DDFCC9A6F42}" dt="2025-10-22T22:20:21.080" v="20" actId="20577"/>
        <pc:sldMkLst>
          <pc:docMk/>
          <pc:sldMk cId="1485491446" sldId="1827"/>
        </pc:sldMkLst>
        <pc:spChg chg="mod">
          <ac:chgData name="Matt Minelli" userId="S::mminelli@affirma.com::8aabbc37-ad6b-4f0e-b68e-6b3b4d01d997" providerId="AD" clId="Web-{1280E70C-6088-FC1F-2B5A-1DDFCC9A6F42}" dt="2025-10-22T22:20:21.080" v="20" actId="20577"/>
          <ac:spMkLst>
            <pc:docMk/>
            <pc:sldMk cId="1485491446" sldId="1827"/>
            <ac:spMk id="4" creationId="{BDC4B9FF-8695-D444-A5CC-2CB3135EEEAD}"/>
          </ac:spMkLst>
        </pc:spChg>
        <pc:spChg chg="mod">
          <ac:chgData name="Matt Minelli" userId="S::mminelli@affirma.com::8aabbc37-ad6b-4f0e-b68e-6b3b4d01d997" providerId="AD" clId="Web-{1280E70C-6088-FC1F-2B5A-1DDFCC9A6F42}" dt="2025-10-22T22:19:18.267" v="7"/>
          <ac:spMkLst>
            <pc:docMk/>
            <pc:sldMk cId="1485491446" sldId="1827"/>
            <ac:spMk id="6" creationId="{DC3185AF-4529-9642-92AB-B131CAEBC7A9}"/>
          </ac:spMkLst>
        </pc:spChg>
        <pc:spChg chg="mod">
          <ac:chgData name="Matt Minelli" userId="S::mminelli@affirma.com::8aabbc37-ad6b-4f0e-b68e-6b3b4d01d997" providerId="AD" clId="Web-{1280E70C-6088-FC1F-2B5A-1DDFCC9A6F42}" dt="2025-10-22T22:20:10.361" v="18" actId="20577"/>
          <ac:spMkLst>
            <pc:docMk/>
            <pc:sldMk cId="1485491446" sldId="1827"/>
            <ac:spMk id="12" creationId="{E778A92C-1382-1A12-8A05-918932FFC49A}"/>
          </ac:spMkLst>
        </pc:spChg>
      </pc:sldChg>
    </pc:docChg>
  </pc:docChgLst>
  <pc:docChgLst>
    <pc:chgData name="Matt Minelli" userId="S::mminelli@affirma.com::8aabbc37-ad6b-4f0e-b68e-6b3b4d01d997" providerId="AD" clId="Web-{3D292623-0C9D-7F87-666B-7999CAAB1742}"/>
    <pc:docChg chg="modSld">
      <pc:chgData name="Matt Minelli" userId="S::mminelli@affirma.com::8aabbc37-ad6b-4f0e-b68e-6b3b4d01d997" providerId="AD" clId="Web-{3D292623-0C9D-7F87-666B-7999CAAB1742}" dt="2025-11-19T18:57:20.170" v="0" actId="20577"/>
      <pc:docMkLst>
        <pc:docMk/>
      </pc:docMkLst>
      <pc:sldChg chg="modSp">
        <pc:chgData name="Matt Minelli" userId="S::mminelli@affirma.com::8aabbc37-ad6b-4f0e-b68e-6b3b4d01d997" providerId="AD" clId="Web-{3D292623-0C9D-7F87-666B-7999CAAB1742}" dt="2025-11-19T18:57:20.170" v="0" actId="20577"/>
        <pc:sldMkLst>
          <pc:docMk/>
          <pc:sldMk cId="1485491446" sldId="1827"/>
        </pc:sldMkLst>
        <pc:spChg chg="mod">
          <ac:chgData name="Matt Minelli" userId="S::mminelli@affirma.com::8aabbc37-ad6b-4f0e-b68e-6b3b4d01d997" providerId="AD" clId="Web-{3D292623-0C9D-7F87-666B-7999CAAB1742}" dt="2025-11-19T18:57:20.170" v="0" actId="20577"/>
          <ac:spMkLst>
            <pc:docMk/>
            <pc:sldMk cId="1485491446" sldId="1827"/>
            <ac:spMk id="4" creationId="{BDC4B9FF-8695-D444-A5CC-2CB3135EEEAD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C1C03E-EA9F-4DDC-9A66-39F83018DB60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B3BE2D-F592-4AA0-AAF0-E6989CE6F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8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2A0CD-526E-4BDB-8351-4C4F909F58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55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7EF8-AEF8-4D86-87E8-BC2354A72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9F5D1A-E767-417B-A094-1CB82F520A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B2F5A-F9BC-4717-BABC-00C7FAE48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6C817-9149-48E2-B697-F5E7AC21C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CF3020-1F1C-4659-98D0-A9E9076A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77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86B0D-8CBD-47EE-8190-95FD100E9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C120A5-1EEF-4D72-83D2-9D2B0ED257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EB2B3-A61F-4569-A5ED-4DE5B17B0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02BDC-1EBA-41C4-BBEB-80F76FBEB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CA49D-CF4A-4893-8596-25AEB6CEF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68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0389D2-4646-4E54-A246-9824922C42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AF7657-5A4A-41C3-A337-01525E1571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A19FA-A338-44CB-92C2-22DED579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E271A-5E01-421D-A3F8-52A862BD1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CF1CF-A711-4446-A7C1-C87468F0D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90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 Study Single Slide - Data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674382-8BA2-CD48-84D7-6B1CDE48F6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5998" y="0"/>
            <a:ext cx="6096002" cy="5093207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BE22CA-CCD0-734A-932E-AF573C2B98B7}"/>
              </a:ext>
            </a:extLst>
          </p:cNvPr>
          <p:cNvSpPr/>
          <p:nvPr userDrawn="1"/>
        </p:nvSpPr>
        <p:spPr>
          <a:xfrm>
            <a:off x="6095998" y="5093207"/>
            <a:ext cx="6096002" cy="1764793"/>
          </a:xfrm>
          <a:prstGeom prst="rect">
            <a:avLst/>
          </a:prstGeom>
          <a:solidFill>
            <a:srgbClr val="FF8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C0C770B-B4AF-E443-922A-886366399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5516" y="6454780"/>
            <a:ext cx="2743200" cy="154809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056F86DB-78DF-EB43-A6BE-40415A3A00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93CEEC-4F06-5349-BB63-F02B2B211B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3284" y="388389"/>
            <a:ext cx="5065999" cy="764390"/>
          </a:xfrm>
        </p:spPr>
        <p:txBody>
          <a:bodyPr anchor="b">
            <a:normAutofit/>
          </a:bodyPr>
          <a:lstStyle>
            <a:lvl1pPr algn="l">
              <a:defRPr sz="4000" b="0" i="0">
                <a:solidFill>
                  <a:srgbClr val="008AD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Company Name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CD2D898-C1E4-1C4E-B41C-23A7E59AE640}"/>
              </a:ext>
            </a:extLst>
          </p:cNvPr>
          <p:cNvSpPr/>
          <p:nvPr userDrawn="1"/>
        </p:nvSpPr>
        <p:spPr>
          <a:xfrm flipV="1">
            <a:off x="0" y="365239"/>
            <a:ext cx="243068" cy="764390"/>
          </a:xfrm>
          <a:prstGeom prst="rect">
            <a:avLst/>
          </a:prstGeom>
          <a:solidFill>
            <a:srgbClr val="FF8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438C21C-6688-CD47-9B39-2BD825F592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3284" y="6440198"/>
            <a:ext cx="767123" cy="264231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50E4BD5B-FA1C-CA42-B01F-D6A4F333E0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9966" y="5569457"/>
            <a:ext cx="1523417" cy="3832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DB3430-93CA-9540-9380-D85F161C958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3250" y="1450136"/>
            <a:ext cx="5066030" cy="4795100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9650A9-D1FE-7F4E-A1C9-FF16CE20B16F}"/>
              </a:ext>
            </a:extLst>
          </p:cNvPr>
          <p:cNvSpPr txBox="1"/>
          <p:nvPr userDrawn="1"/>
        </p:nvSpPr>
        <p:spPr>
          <a:xfrm>
            <a:off x="6479967" y="5292458"/>
            <a:ext cx="1523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i="0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DE51963F-09DC-8E4A-88D2-C536162B97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79965" y="5968237"/>
            <a:ext cx="1507897" cy="47196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Lorem Ipsum Dolor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C8C32DBD-DA02-E348-877F-086CEC75A1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78598" y="5560830"/>
            <a:ext cx="1523417" cy="3832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6EB1CA55-D925-444F-8DA0-8CEF05F20D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78597" y="5959610"/>
            <a:ext cx="1507897" cy="47196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Lorem Ipsum Dolor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9555A56F-2156-0C47-9C24-6E95A084A9D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77230" y="5553097"/>
            <a:ext cx="1523417" cy="3832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0AC86934-578D-4547-91D4-0207518575B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077229" y="5951877"/>
            <a:ext cx="1507897" cy="47196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Lorem Ipsum Dolor</a:t>
            </a:r>
          </a:p>
        </p:txBody>
      </p:sp>
    </p:spTree>
    <p:extLst>
      <p:ext uri="{BB962C8B-B14F-4D97-AF65-F5344CB8AC3E}">
        <p14:creationId xmlns:p14="http://schemas.microsoft.com/office/powerpoint/2010/main" val="344944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350AF-88A8-424A-AC32-CF952A1B9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3D10-13E8-45E4-A38F-3B20F050A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BE3BD-9233-4CE0-81E8-97DADFB99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76164-31DB-438C-9BC5-AB53C52B2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C1971-556D-4D0D-AC14-17B94B5D3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32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FF6FA-8474-4AC3-8E79-32FB0DF8E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CAA0C7-6245-4F37-9FEA-9692A0DFE8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C5360-0CE3-4F64-B60D-96F9FBB40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21D5A-FC45-48E6-9144-AD08B0812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35B25-4C3B-418D-9AD8-F034F6A12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231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B481-569E-4A13-AE3B-1A01129E5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C1BA5-21A7-4B77-8762-61AAE5ED73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6F546-AFFA-4819-976A-18780B901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07D1DE-DC2A-490A-86BD-B1A6F0954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DBAE7F-C5E9-45F3-AEBA-01AC98394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04191B-D27F-471E-BEDF-A586449A3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46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104D4-8DE8-4076-A3A6-6B9A2CF7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16EB69-62EE-42A2-A29E-B7834B9C3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2AE4FC-355F-4B8B-9FEA-C87A5D1FF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D17FCE-8690-41BF-B626-E74F01D9BA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9876A0-C1EF-4C2D-80C2-8C7533D2D8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9C5D55-0FA7-4636-B074-D299C1DD6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143EDD-D540-43E1-9701-CB6B8443D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D9430-A1A1-413E-90F6-845E54873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34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DD538-EF56-4C3C-9936-185F02106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1247F4-B26A-424F-8F76-B951C96BC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BD4335-8BCA-4111-8440-F8761EF9A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54C3C1-006D-4CF3-BA92-5818DC60D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207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873A92-6994-439B-8DF2-E1A798DAC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C61BF4-A7D2-49D5-A621-F1271FFA3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C6890-6B31-4A7B-81C5-F4D60655C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67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5B16-CA5B-4755-9231-282B15F4B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EEA01-8BE7-4B75-9BDA-D01B5F629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99F66-873A-43A9-AFD6-9706E2BC5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A934B-02A6-4D64-8AD1-50A9A9F63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F9D8B-58AF-46E7-8EEA-4999493EB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365DA6-130A-456D-9086-6A2562A91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19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CCF8C-53EC-4F69-8895-A4C56F822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689D6C-1257-44A5-A777-E8005A236B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9374F7-7F25-4240-A658-8094F02208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293BE-D07F-4923-ADCA-D1530F398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103716-BAC1-4215-A52B-522679E9B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A560E-EC10-4CD6-8C3F-305C98D8F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84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FEC6F5-67AF-4E0F-A100-E394B628E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8FAA82-0AF0-4438-8FDB-4433F1591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B293B-1E9D-4695-94B2-BADAAD972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12D32-5608-421D-B35A-27B0B6D3F766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6CD2B-04F1-48B2-89CF-F2C18CD50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8DDA4-0E3C-44D6-869F-19C7B9F77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4DE2C9-7604-4DCD-83EA-3DCD9C0C57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86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18B97-2236-432B-9D84-A8603948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380140" y="4408414"/>
            <a:ext cx="6811860" cy="24495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DC4B9FF-8695-D444-A5CC-2CB3135EE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5577" y="391692"/>
            <a:ext cx="7368032" cy="844655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rgbClr val="073A79"/>
                </a:solidFill>
                <a:latin typeface="Poppins"/>
                <a:cs typeface="Poppins"/>
              </a:rPr>
              <a:t>Microsoft Industry Education </a:t>
            </a:r>
            <a:br>
              <a:rPr lang="en-US" sz="3200" b="1" dirty="0">
                <a:solidFill>
                  <a:srgbClr val="073A79"/>
                </a:solidFill>
                <a:latin typeface="Poppins"/>
                <a:cs typeface="Poppins"/>
              </a:rPr>
            </a:br>
            <a:r>
              <a:rPr lang="en-US" sz="3200" b="1" dirty="0">
                <a:solidFill>
                  <a:srgbClr val="073A79"/>
                </a:solidFill>
                <a:latin typeface="Poppins"/>
                <a:cs typeface="Poppins"/>
              </a:rPr>
              <a:t>Marketing Webcasts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3185AF-4529-9642-92AB-B131CAEBC7A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07950" y="1236364"/>
            <a:ext cx="7660455" cy="108019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>
              <a:lnSpc>
                <a:spcPct val="120000"/>
              </a:lnSpc>
              <a:spcBef>
                <a:spcPts val="500"/>
              </a:spcBef>
            </a:pPr>
            <a:r>
              <a:rPr lang="en-US" sz="1400" dirty="0">
                <a:solidFill>
                  <a:srgbClr val="404040"/>
                </a:solidFill>
                <a:latin typeface="Poppins"/>
                <a:ea typeface="+mn-lt"/>
                <a:cs typeface="Poppins"/>
              </a:rPr>
              <a:t>Microsoft Financial Services industry team partnered with </a:t>
            </a:r>
            <a:r>
              <a:rPr lang="en-US" sz="1400" dirty="0" err="1">
                <a:solidFill>
                  <a:srgbClr val="404040"/>
                </a:solidFill>
                <a:latin typeface="Poppins"/>
                <a:ea typeface="+mn-lt"/>
                <a:cs typeface="Poppins"/>
              </a:rPr>
              <a:t>Affirma</a:t>
            </a:r>
            <a:r>
              <a:rPr lang="en-US" sz="1400" dirty="0">
                <a:solidFill>
                  <a:srgbClr val="404040"/>
                </a:solidFill>
                <a:latin typeface="Poppins"/>
                <a:ea typeface="+mn-lt"/>
                <a:cs typeface="Poppins"/>
              </a:rPr>
              <a:t> to create informative webcasts designed to educate their audience on the benefits of their new AI-powered platforms. The webcasts featured engaging discussions between Microsoft’s team and customer stakeholders, effectively illustrating how Microsoft's platforms positively impacted their customers' businesses</a:t>
            </a:r>
            <a:endParaRPr lang="en-US" sz="1400" dirty="0">
              <a:solidFill>
                <a:srgbClr val="404040"/>
              </a:solidFill>
              <a:latin typeface="Poppins"/>
              <a:cs typeface="Poppins"/>
            </a:endParaRP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778A92C-1382-1A12-8A05-918932FFC49A}"/>
              </a:ext>
            </a:extLst>
          </p:cNvPr>
          <p:cNvSpPr txBox="1">
            <a:spLocks/>
          </p:cNvSpPr>
          <p:nvPr/>
        </p:nvSpPr>
        <p:spPr>
          <a:xfrm>
            <a:off x="295942" y="2594265"/>
            <a:ext cx="7782169" cy="44468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>
              <a:lnSpc>
                <a:spcPct val="120000"/>
              </a:lnSpc>
              <a:spcBef>
                <a:spcPts val="500"/>
              </a:spcBef>
            </a:pPr>
            <a:r>
              <a:rPr lang="en-US" sz="1300" b="1" u="sng" dirty="0">
                <a:solidFill>
                  <a:schemeClr val="accent1"/>
                </a:solidFill>
                <a:latin typeface="Poppins"/>
                <a:cs typeface="Poppins"/>
              </a:rPr>
              <a:t>Our Work</a:t>
            </a:r>
          </a:p>
          <a:p>
            <a:pPr marL="514350" indent="-285750">
              <a:lnSpc>
                <a:spcPct val="120000"/>
              </a:lnSpc>
              <a:spcBef>
                <a:spcPts val="500"/>
              </a:spcBef>
              <a:buFont typeface="Wingdings" panose="020B0604020202020204" pitchFamily="34" charset="0"/>
              <a:buChar char="§"/>
            </a:pPr>
            <a:r>
              <a:rPr lang="en-US" sz="1200" dirty="0">
                <a:latin typeface="Poppins"/>
                <a:cs typeface="Poppins"/>
              </a:rPr>
              <a:t>Established video production timelines and milestones with stakeholders</a:t>
            </a:r>
          </a:p>
          <a:p>
            <a:pPr marL="514350" indent="-285750">
              <a:lnSpc>
                <a:spcPct val="120000"/>
              </a:lnSpc>
              <a:spcBef>
                <a:spcPts val="500"/>
              </a:spcBef>
              <a:buFont typeface="Wingdings" panose="020B0604020202020204" pitchFamily="34" charset="0"/>
              <a:buChar char="§"/>
            </a:pPr>
            <a:r>
              <a:rPr lang="en-US" sz="1200" dirty="0">
                <a:latin typeface="Poppins"/>
                <a:cs typeface="Poppins"/>
              </a:rPr>
              <a:t>Sourced and implemented approved brand assets from Microsoft and partner brands</a:t>
            </a:r>
          </a:p>
          <a:p>
            <a:pPr marL="514350" indent="-285750">
              <a:lnSpc>
                <a:spcPct val="120000"/>
              </a:lnSpc>
              <a:spcBef>
                <a:spcPts val="500"/>
              </a:spcBef>
              <a:buFont typeface="Wingdings" panose="020B0604020202020204" pitchFamily="34" charset="0"/>
              <a:buChar char="§"/>
            </a:pPr>
            <a:r>
              <a:rPr lang="en-US" sz="1200" dirty="0">
                <a:latin typeface="Poppins"/>
                <a:cs typeface="Poppins"/>
              </a:rPr>
              <a:t>Conducted remote on-camera recording of 3 webcast episodes​</a:t>
            </a:r>
          </a:p>
          <a:p>
            <a:pPr marL="514350" indent="-285750">
              <a:lnSpc>
                <a:spcPct val="120000"/>
              </a:lnSpc>
              <a:spcBef>
                <a:spcPts val="500"/>
              </a:spcBef>
              <a:buFont typeface="Wingdings" panose="020B0604020202020204" pitchFamily="34" charset="0"/>
              <a:buChar char="§"/>
            </a:pPr>
            <a:r>
              <a:rPr lang="en-US" sz="1200" dirty="0">
                <a:solidFill>
                  <a:srgbClr val="404040"/>
                </a:solidFill>
                <a:latin typeface="Poppins"/>
                <a:ea typeface="+mn-lt"/>
                <a:cs typeface="Poppins"/>
              </a:rPr>
              <a:t>Designed title and background graphics for use across all episodes</a:t>
            </a:r>
          </a:p>
          <a:p>
            <a:pPr marL="514350" indent="-285750">
              <a:lnSpc>
                <a:spcPct val="120000"/>
              </a:lnSpc>
              <a:spcBef>
                <a:spcPts val="500"/>
              </a:spcBef>
              <a:buFont typeface="Wingdings" panose="020B0604020202020204" pitchFamily="34" charset="0"/>
              <a:buChar char="§"/>
            </a:pPr>
            <a:r>
              <a:rPr lang="en-US" sz="1200" dirty="0">
                <a:solidFill>
                  <a:srgbClr val="404040"/>
                </a:solidFill>
                <a:latin typeface="Poppins"/>
                <a:ea typeface="+mn-lt"/>
                <a:cs typeface="Poppins"/>
              </a:rPr>
              <a:t>Perfected the video cuts and incorporated stakeholder feedback during rounds of revision</a:t>
            </a:r>
            <a:endParaRPr lang="en-US" sz="1200" dirty="0">
              <a:latin typeface="Poppins"/>
              <a:ea typeface="Calibri" panose="020F0502020204030204"/>
              <a:cs typeface="Poppins"/>
            </a:endParaRPr>
          </a:p>
          <a:p>
            <a:pPr marL="514350" indent="-285750">
              <a:lnSpc>
                <a:spcPct val="120000"/>
              </a:lnSpc>
              <a:spcBef>
                <a:spcPts val="500"/>
              </a:spcBef>
              <a:buFont typeface="Wingdings" panose="020B0604020202020204" pitchFamily="34" charset="0"/>
              <a:buChar char="§"/>
            </a:pPr>
            <a:r>
              <a:rPr lang="en-US" sz="1200" dirty="0">
                <a:latin typeface="Poppins"/>
                <a:cs typeface="Poppins"/>
              </a:rPr>
              <a:t>Created and QA’d caption files for a variety of formats. (SRT, VTT, TTML and TXT files)​</a:t>
            </a:r>
          </a:p>
          <a:p>
            <a:pPr marL="514350" indent="-285750">
              <a:lnSpc>
                <a:spcPct val="120000"/>
              </a:lnSpc>
              <a:spcBef>
                <a:spcPts val="500"/>
              </a:spcBef>
              <a:buFont typeface="Wingdings" panose="020B0604020202020204" pitchFamily="34" charset="0"/>
              <a:buChar char="§"/>
            </a:pPr>
            <a:endParaRPr lang="en-US" sz="900" b="1" u="sng">
              <a:latin typeface="Poppins"/>
              <a:ea typeface="Calibri" panose="020F0502020204030204"/>
              <a:cs typeface="Poppins"/>
            </a:endParaRPr>
          </a:p>
          <a:p>
            <a:pPr marL="228600">
              <a:lnSpc>
                <a:spcPct val="120000"/>
              </a:lnSpc>
              <a:spcBef>
                <a:spcPts val="500"/>
              </a:spcBef>
            </a:pPr>
            <a:r>
              <a:rPr lang="en-US" sz="1300" b="1" u="sng" dirty="0">
                <a:solidFill>
                  <a:schemeClr val="accent1"/>
                </a:solidFill>
                <a:latin typeface="Poppins"/>
                <a:ea typeface="Calibri" panose="020F0502020204030204"/>
                <a:cs typeface="Poppins"/>
              </a:rPr>
              <a:t>The Result</a:t>
            </a:r>
            <a:endParaRPr lang="en-US" sz="1300" u="sng">
              <a:solidFill>
                <a:schemeClr val="accent1"/>
              </a:solidFill>
              <a:latin typeface="Poppins"/>
              <a:ea typeface="Calibri" panose="020F0502020204030204"/>
              <a:cs typeface="Poppins"/>
            </a:endParaRPr>
          </a:p>
          <a:p>
            <a:pPr marL="514350" indent="-285750">
              <a:lnSpc>
                <a:spcPct val="120000"/>
              </a:lnSpc>
              <a:spcBef>
                <a:spcPts val="500"/>
              </a:spcBef>
              <a:buFont typeface="Wingdings" panose="020B0604020202020204" pitchFamily="34" charset="0"/>
              <a:buChar char="§"/>
            </a:pPr>
            <a:r>
              <a:rPr lang="en-US" sz="1200" dirty="0">
                <a:latin typeface="Poppins"/>
                <a:ea typeface="+mn-lt"/>
                <a:cs typeface="Poppins"/>
              </a:rPr>
              <a:t>Delivery of 3 webcast episodes covering Microsoft’s partners’ unique use-cases for their AI-Powered platforms</a:t>
            </a:r>
          </a:p>
          <a:p>
            <a:pPr marL="514350" indent="-285750">
              <a:lnSpc>
                <a:spcPct val="120000"/>
              </a:lnSpc>
              <a:spcBef>
                <a:spcPts val="500"/>
              </a:spcBef>
              <a:buFont typeface="Wingdings" panose="020B0604020202020204" pitchFamily="34" charset="0"/>
              <a:buChar char="§"/>
            </a:pPr>
            <a:r>
              <a:rPr lang="en-US" sz="1200" i="1" dirty="0">
                <a:latin typeface="Poppins"/>
                <a:ea typeface="+mn-lt"/>
                <a:cs typeface="Poppins"/>
              </a:rPr>
              <a:t>Do we know where these videos live now so that we can link here?</a:t>
            </a:r>
            <a:endParaRPr lang="en-US" sz="1200" i="1" dirty="0">
              <a:solidFill>
                <a:srgbClr val="404040"/>
              </a:solidFill>
              <a:latin typeface="Poppins"/>
              <a:ea typeface="Calibri" panose="020F0502020204030204"/>
              <a:cs typeface="Poppi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184503F-8FCD-8B52-CDED-21E340270F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0865" y="329487"/>
            <a:ext cx="3463057" cy="1951189"/>
          </a:xfrm>
          <a:prstGeom prst="rect">
            <a:avLst/>
          </a:prstGeom>
          <a:ln w="6350">
            <a:solidFill>
              <a:srgbClr val="00206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87BB3F-E290-73D7-A87B-5F07E95E67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93392" y="2458279"/>
            <a:ext cx="3452602" cy="1943016"/>
          </a:xfrm>
          <a:prstGeom prst="rect">
            <a:avLst/>
          </a:prstGeom>
          <a:ln w="6350">
            <a:solidFill>
              <a:srgbClr val="00206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9B20A0-9A1F-FE9A-4ADB-25DF995B74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93873" y="4636552"/>
            <a:ext cx="3459574" cy="1947702"/>
          </a:xfrm>
          <a:prstGeom prst="rect">
            <a:avLst/>
          </a:prstGeom>
          <a:ln w="6350"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1485491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23BCBB7020E34DAE994A365BA94206" ma:contentTypeVersion="12" ma:contentTypeDescription="Create a new document." ma:contentTypeScope="" ma:versionID="b1c940a28d9f7ed7841dd66e388476ed">
  <xsd:schema xmlns:xsd="http://www.w3.org/2001/XMLSchema" xmlns:xs="http://www.w3.org/2001/XMLSchema" xmlns:p="http://schemas.microsoft.com/office/2006/metadata/properties" xmlns:ns2="f0ee8362-fa7e-4bc9-ab88-7dcfb17cb19b" targetNamespace="http://schemas.microsoft.com/office/2006/metadata/properties" ma:root="true" ma:fieldsID="8c9fb4aa225d81f58c6fca2e551d2526" ns2:_="">
    <xsd:import namespace="f0ee8362-fa7e-4bc9-ab88-7dcfb17cb19b"/>
    <xsd:element name="properties">
      <xsd:complexType>
        <xsd:sequence>
          <xsd:element name="documentManagement">
            <xsd:complexType>
              <xsd:all>
                <xsd:element ref="ns2:BusinessUnit" minOccurs="0"/>
                <xsd:element ref="ns2:Industries" minOccurs="0"/>
                <xsd:element ref="ns2:Solutions" minOccurs="0"/>
                <xsd:element ref="ns2:PlatTech" minOccurs="0"/>
                <xsd:element ref="ns2:Notes0" minOccurs="0"/>
                <xsd:element ref="ns2:Named_x0020_Account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ProjectCompletionDate" minOccurs="0"/>
                <xsd:element ref="ns2:ApprovedByCli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ee8362-fa7e-4bc9-ab88-7dcfb17cb19b" elementFormDefault="qualified">
    <xsd:import namespace="http://schemas.microsoft.com/office/2006/documentManagement/types"/>
    <xsd:import namespace="http://schemas.microsoft.com/office/infopath/2007/PartnerControls"/>
    <xsd:element name="BusinessUnit" ma:index="8" nillable="true" ma:displayName="Business Unit" ma:internalName="BusinessUnit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Business Process Outsourcing"/>
                    <xsd:enumeration value="Content and Change Management"/>
                    <xsd:enumeration value="Creative"/>
                    <xsd:enumeration value="Custom Development"/>
                    <xsd:enumeration value="Customer Relationship Management"/>
                    <xsd:enumeration value="Data and Analytics"/>
                    <xsd:enumeration value="Engagement Marketing"/>
                    <xsd:enumeration value="Infrastructure"/>
                    <xsd:enumeration value="Marketing Services"/>
                    <xsd:enumeration value="Modern Workplace"/>
                    <xsd:enumeration value="NetSuite"/>
                  </xsd:restriction>
                </xsd:simpleType>
              </xsd:element>
            </xsd:sequence>
          </xsd:extension>
        </xsd:complexContent>
      </xsd:complexType>
    </xsd:element>
    <xsd:element name="Industries" ma:index="9" nillable="true" ma:displayName="Industries" ma:format="Dropdown" ma:internalName="Industries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erospace"/>
                    <xsd:enumeration value="Agriculture"/>
                    <xsd:enumeration value="Agriculture Food"/>
                    <xsd:enumeration value="AI / AI Models"/>
                    <xsd:enumeration value="B2B"/>
                    <xsd:enumeration value="B2C"/>
                    <xsd:enumeration value="Chemical"/>
                    <xsd:enumeration value="Construction"/>
                    <xsd:enumeration value="Defence"/>
                    <xsd:enumeration value="Education"/>
                    <xsd:enumeration value="Energy"/>
                    <xsd:enumeration value="Engineering"/>
                    <xsd:enumeration value="Entertainment"/>
                    <xsd:enumeration value="Financial Services"/>
                    <xsd:enumeration value="Food"/>
                    <xsd:enumeration value="Government"/>
                    <xsd:enumeration value="Healthcare"/>
                    <xsd:enumeration value="Hospitality"/>
                    <xsd:enumeration value="Legal"/>
                    <xsd:enumeration value="Life Sciences"/>
                    <xsd:enumeration value="Manufacturing"/>
                    <xsd:enumeration value="Media"/>
                    <xsd:enumeration value="Non-Profit"/>
                    <xsd:enumeration value="Real Estate"/>
                    <xsd:enumeration value="Retail"/>
                    <xsd:enumeration value="Services"/>
                    <xsd:enumeration value="Technology"/>
                    <xsd:enumeration value="Telecommunications"/>
                    <xsd:enumeration value="Transportation"/>
                    <xsd:enumeration value="Water"/>
                    <xsd:enumeration value="Wellness"/>
                    <xsd:enumeration value="BPO"/>
                  </xsd:restriction>
                </xsd:simpleType>
              </xsd:element>
            </xsd:sequence>
          </xsd:extension>
        </xsd:complexContent>
      </xsd:complexType>
    </xsd:element>
    <xsd:element name="Solutions" ma:index="10" nillable="true" ma:displayName="Solutions" ma:format="Dropdown" ma:internalName="Solutions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BM Marketing"/>
                    <xsd:enumeration value="AI"/>
                    <xsd:enumeration value="Audit"/>
                    <xsd:enumeration value="Change Management"/>
                    <xsd:enumeration value="Cloud"/>
                    <xsd:enumeration value="Configurations"/>
                    <xsd:enumeration value="Content"/>
                    <xsd:enumeration value="Customer &amp; Partner Support BPO"/>
                    <xsd:enumeration value="Customer / Partner Portal"/>
                    <xsd:enumeration value="Custom Search"/>
                    <xsd:enumeration value="Cybersecurity"/>
                    <xsd:enumeration value="Data Analytics"/>
                    <xsd:enumeration value="Design"/>
                    <xsd:enumeration value="Email Campaigns"/>
                    <xsd:enumeration value="Event support"/>
                    <xsd:enumeration value="HelpDesk Outsourcing BPO"/>
                    <xsd:enumeration value="Integrations"/>
                    <xsd:enumeration value="Intranet / Extranet"/>
                    <xsd:enumeration value="IoT"/>
                    <xsd:enumeration value="Link Building"/>
                    <xsd:enumeration value="Marketing Automation"/>
                    <xsd:enumeration value="Marketing Strategy"/>
                    <xsd:enumeration value="Marketing Technology"/>
                    <xsd:enumeration value="Migrations"/>
                    <xsd:enumeration value="Mobile Application"/>
                    <xsd:enumeration value="Organic Social Media"/>
                    <xsd:enumeration value="PPC"/>
                    <xsd:enumeration value="Personas &amp; Journey Mapping"/>
                    <xsd:enumeration value="Process Automation"/>
                    <xsd:enumeration value="Product Development"/>
                    <xsd:enumeration value="Research"/>
                    <xsd:enumeration value="SEO/ AEO"/>
                    <xsd:enumeration value="SPFx"/>
                    <xsd:enumeration value="Training"/>
                    <xsd:enumeration value="UX/ UI Design"/>
                    <xsd:enumeration value="Video Production"/>
                    <xsd:enumeration value="Webinars"/>
                    <xsd:enumeration value="Websites"/>
                    <xsd:enumeration value="DevOps"/>
                  </xsd:restriction>
                </xsd:simpleType>
              </xsd:element>
            </xsd:sequence>
          </xsd:extension>
        </xsd:complexContent>
      </xsd:complexType>
    </xsd:element>
    <xsd:element name="PlatTech" ma:index="11" nillable="true" ma:displayName="Platform / Technology" ma:format="Dropdown" ma:internalName="PlatTech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.NET"/>
                    <xsd:enumeration value="Android App"/>
                    <xsd:enumeration value="AWS"/>
                    <xsd:enumeration value="Angular"/>
                    <xsd:enumeration value="Azure"/>
                    <xsd:enumeration value="Azure DevOps"/>
                    <xsd:enumeration value="Boomi"/>
                    <xsd:enumeration value="Drupal"/>
                    <xsd:enumeration value="Dynamics"/>
                    <xsd:enumeration value="Flutter"/>
                    <xsd:enumeration value="GCP"/>
                    <xsd:enumeration value="Google"/>
                    <xsd:enumeration value="Great Plains"/>
                    <xsd:enumeration value="Hootsuite"/>
                    <xsd:enumeration value="HubSpot"/>
                    <xsd:enumeration value="iOS App"/>
                    <xsd:enumeration value="Java"/>
                    <xsd:enumeration value="Kentico"/>
                    <xsd:enumeration value="Looker Studio"/>
                    <xsd:enumeration value="Mobile App"/>
                    <xsd:enumeration value="Marketo / Adobe"/>
                    <xsd:enumeration value="NetSuite"/>
                    <xsd:enumeration value="O365"/>
                    <xsd:enumeration value="OneDrive"/>
                    <xsd:enumeration value="PowerSuite"/>
                    <xsd:enumeration value="Power BI"/>
                    <xsd:enumeration value="QuickBooks"/>
                    <xsd:enumeration value="React"/>
                    <xsd:enumeration value="React Native"/>
                    <xsd:enumeration value="Sage"/>
                    <xsd:enumeration value="Salesforce"/>
                    <xsd:enumeration value="Salesforce Experience Cloud"/>
                    <xsd:enumeration value="Salesforce Marketing Cloud"/>
                    <xsd:enumeration value="Salesforce CPQ"/>
                    <xsd:enumeration value="Salesforce Pardot"/>
                    <xsd:enumeration value="SharePoint"/>
                    <xsd:enumeration value="Shopify"/>
                    <xsd:enumeration value="Sitecore"/>
                    <xsd:enumeration value="Sitefinity"/>
                    <xsd:enumeration value="Snowflake"/>
                    <xsd:enumeration value="Sprinklr"/>
                    <xsd:enumeration value="SproutSocial"/>
                    <xsd:enumeration value="Tableau"/>
                    <xsd:enumeration value="WP Engine"/>
                    <xsd:enumeration value="Webflow"/>
                    <xsd:enumeration value="WooCommerce"/>
                    <xsd:enumeration value="WordPress"/>
                    <xsd:enumeration value="Zoho"/>
                    <xsd:enumeration value="Power Apps"/>
                    <xsd:enumeration value="Teams"/>
                    <xsd:enumeration value="Azure Data Factory"/>
                    <xsd:enumeration value="Zendesk"/>
                    <xsd:enumeration value="Business Central"/>
                    <xsd:enumeration value="Viva"/>
                  </xsd:restriction>
                </xsd:simpleType>
              </xsd:element>
            </xsd:sequence>
          </xsd:extension>
        </xsd:complexContent>
      </xsd:complexType>
    </xsd:element>
    <xsd:element name="Notes0" ma:index="12" nillable="true" ma:displayName="Notes" ma:internalName="Notes0">
      <xsd:simpleType>
        <xsd:restriction base="dms:Text">
          <xsd:maxLength value="255"/>
        </xsd:restriction>
      </xsd:simpleType>
    </xsd:element>
    <xsd:element name="Named_x0020_Account" ma:index="13" nillable="true" ma:displayName="Named Account" ma:format="Dropdown" ma:internalName="Named_x0020_Account">
      <xsd:simpleType>
        <xsd:restriction base="dms:Choice">
          <xsd:enumeration value="Microsoft"/>
          <xsd:enumeration value="Meta"/>
          <xsd:enumeration value="Amazon"/>
        </xsd:restriction>
      </xsd:simpleType>
    </xsd:element>
    <xsd:element name="MediaServiceMetadata" ma:index="14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ProjectCompletionDate" ma:index="18" nillable="true" ma:displayName="Project Completion Date" ma:format="DateOnly" ma:internalName="ProjectCompletionDate">
      <xsd:simpleType>
        <xsd:restriction base="dms:DateTime"/>
      </xsd:simpleType>
    </xsd:element>
    <xsd:element name="ApprovedByClient" ma:index="19" nillable="true" ma:displayName="Approved By Client" ma:default="0" ma:format="Dropdown" ma:internalName="ApprovedByClient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s0 xmlns="f0ee8362-fa7e-4bc9-ab88-7dcfb17cb19b">Remote Webinar Series</Notes0>
    <Named_x0020_Account xmlns="f0ee8362-fa7e-4bc9-ab88-7dcfb17cb19b">Microsoft</Named_x0020_Account>
    <Industries xmlns="f0ee8362-fa7e-4bc9-ab88-7dcfb17cb19b">
      <Value>Financial Services</Value>
    </Industries>
    <ApprovedByClient xmlns="f0ee8362-fa7e-4bc9-ab88-7dcfb17cb19b">false</ApprovedByClient>
    <PlatTech xmlns="f0ee8362-fa7e-4bc9-ab88-7dcfb17cb19b" xsi:nil="true"/>
    <ProjectCompletionDate xmlns="f0ee8362-fa7e-4bc9-ab88-7dcfb17cb19b">2025-05-01T07:00:00+00:00</ProjectCompletionDate>
    <BusinessUnit xmlns="f0ee8362-fa7e-4bc9-ab88-7dcfb17cb19b">
      <Value>Marketing Services</Value>
    </BusinessUnit>
    <Solutions xmlns="f0ee8362-fa7e-4bc9-ab88-7dcfb17cb19b">
      <Value>Video Production</Value>
    </Solutions>
  </documentManagement>
</p:properties>
</file>

<file path=customXml/item4.xml><?xml version="1.0" encoding="utf-8"?>
<?mso-contentType ?>
<customXsn xmlns="http://schemas.microsoft.com/office/2006/metadata/customXsn">
  <xsnLocation/>
  <cached>True</cached>
  <openByDefault>False</openByDefault>
  <xsnScope/>
</customXsn>
</file>

<file path=customXml/itemProps1.xml><?xml version="1.0" encoding="utf-8"?>
<ds:datastoreItem xmlns:ds="http://schemas.openxmlformats.org/officeDocument/2006/customXml" ds:itemID="{5BD48616-1EEC-4311-BB59-DF8FFDE701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EBCC17-A14F-443C-9B77-EB6166AA6041}"/>
</file>

<file path=customXml/itemProps3.xml><?xml version="1.0" encoding="utf-8"?>
<ds:datastoreItem xmlns:ds="http://schemas.openxmlformats.org/officeDocument/2006/customXml" ds:itemID="{8842BF2B-FD1E-4033-A4B6-8E503BC7F4C6}">
  <ds:schemaRefs>
    <ds:schemaRef ds:uri="4a674d8d-5ae4-473c-b67e-b0301c6146a3"/>
    <ds:schemaRef ds:uri="8e8b519a-9c33-4eb5-8032-b8e2911b08d8"/>
    <ds:schemaRef ds:uri="http://schemas.microsoft.com/office/2006/metadata/properties"/>
    <ds:schemaRef ds:uri="http://schemas.microsoft.com/office/infopath/2007/PartnerControls"/>
    <ds:schemaRef ds:uri="f0ee8362-fa7e-4bc9-ab88-7dcfb17cb19b"/>
  </ds:schemaRefs>
</ds:datastoreItem>
</file>

<file path=customXml/itemProps4.xml><?xml version="1.0" encoding="utf-8"?>
<ds:datastoreItem xmlns:ds="http://schemas.openxmlformats.org/officeDocument/2006/customXml" ds:itemID="{8EE410B7-CC77-49DF-8E16-A67432B6255B}">
  <ds:schemaRefs>
    <ds:schemaRef ds:uri="http://schemas.microsoft.com/office/2006/metadata/customXs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Microsoft Industry Education  Marketing Webcasts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Product Marketing Webcasts</dc:title>
  <dc:creator>Matt Minelli</dc:creator>
  <cp:revision>16</cp:revision>
  <dcterms:created xsi:type="dcterms:W3CDTF">2025-06-03T17:34:16Z</dcterms:created>
  <dcterms:modified xsi:type="dcterms:W3CDTF">2025-11-19T18:57:20Z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0x0101000D23BCBB7020E34DAE994A365BA94206</vt:lpwstr>
  </property>
  <property fmtid="{D5CDD505-2E9C-101B-9397-08002B2CF9AE}" pid="3" name="MediaServiceImageTags">
    <vt:lpwstr/>
  </property>
</Properties>
</file>